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67" r:id="rId11"/>
    <p:sldId id="271" r:id="rId12"/>
    <p:sldId id="272" r:id="rId13"/>
    <p:sldId id="269" r:id="rId14"/>
    <p:sldId id="268" r:id="rId15"/>
    <p:sldId id="266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3" autoAdjust="0"/>
    <p:restoredTop sz="94660"/>
  </p:normalViewPr>
  <p:slideViewPr>
    <p:cSldViewPr>
      <p:cViewPr>
        <p:scale>
          <a:sx n="108" d="100"/>
          <a:sy n="108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  <p:sp>
          <p:nvSpPr>
            <p:cNvPr id="317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</p:grp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17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17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4D149C-1C04-4E14-941A-C3AD16E03E35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E0D5BBB-710B-4BC1-B44F-16B8D13E629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17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BDBC30-26BE-45B8-A7FA-7778CF7DB6F6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B8DA4-E37B-4458-B09E-DAE7F4AE4A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98680C-6EF0-421A-9F89-31DF1D64B3EE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AC6FB-CCF9-4ED3-A769-1EDC7AEBD8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8D6DAF-2B32-4E1F-923C-9C87A90F44E9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70E57-BCCF-44B9-B4B2-D71FB9923F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CFF21-6B97-4B68-8E07-4AF72BF5BA0A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AB2A9-CB0D-49DB-A41E-D11F4120E1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8DF6FA-05FA-43E5-AD27-22D39F1F1DAA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3561A-A29F-4F2B-94D2-79259F6FF9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06373F-EC39-42BA-A36B-208E5EAF8F2F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6FA7C-27CE-488A-83D4-21A247989D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D43366-1252-4F90-B04F-BBE0E1B0CC7E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4D78D-535D-40CD-89E7-70848EA9A6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B13777-D630-40C7-B44D-77FCE6A3D2B9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AEFE6-BDF3-4930-83DC-34BDB8E5A7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4D3E1-478B-4257-8FB6-98887F3017FE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D732D-4655-44DC-814A-560605BD73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F36-F30C-4A06-BD4D-E02E52C99628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3A866-8969-4E26-B0E9-8B7B5C77D10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07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07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307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07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07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7B7FFF-6993-44F1-B8AA-E4811F3F8C46}" type="datetimeFigureOut">
              <a:rPr lang="cs-CZ"/>
              <a:pPr/>
              <a:t>6.2.2015</a:t>
            </a:fld>
            <a:endParaRPr lang="cs-CZ"/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B8D19250-390D-4AAF-AD23-A04A04FCDEC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cs-CZ">
                <a:solidFill>
                  <a:schemeClr val="tx1"/>
                </a:solidFill>
              </a:rPr>
              <a:t>První pomoc při akutních stavech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2275" y="4241800"/>
            <a:ext cx="5984875" cy="1444625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endParaRPr lang="cs-CZ">
              <a:solidFill>
                <a:srgbClr val="898989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>
                <a:solidFill>
                  <a:srgbClr val="898989"/>
                </a:solidFill>
              </a:rPr>
              <a:t> MUDr.Eva Svobodová </a:t>
            </a:r>
          </a:p>
          <a:p>
            <a:pPr marL="0" indent="0">
              <a:buFont typeface="Wingdings" pitchFamily="2" charset="2"/>
              <a:buNone/>
            </a:pPr>
            <a:endParaRPr lang="cs-CZ">
              <a:solidFill>
                <a:srgbClr val="898989"/>
              </a:solidFill>
            </a:endParaRPr>
          </a:p>
        </p:txBody>
      </p:sp>
      <p:pic>
        <p:nvPicPr>
          <p:cNvPr id="13316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TĚLESO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klíštěte</a:t>
            </a:r>
          </a:p>
          <a:p>
            <a:r>
              <a:rPr lang="cs-CZ" dirty="0" smtClean="0"/>
              <a:t>Cizí těleso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208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SPORTOVCE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 smtClean="0"/>
              <a:t>Poměr: sacharidy 65%, tuky 20%, bílkoviny 15%</a:t>
            </a:r>
          </a:p>
          <a:p>
            <a:r>
              <a:rPr lang="cs-CZ" dirty="0" smtClean="0"/>
              <a:t>Bílkoviny – 1g/kg den</a:t>
            </a:r>
          </a:p>
          <a:p>
            <a:r>
              <a:rPr lang="cs-CZ" dirty="0" smtClean="0"/>
              <a:t>Sacharidy – 80% polysacharidy, 20% jednoduché cukry</a:t>
            </a:r>
          </a:p>
          <a:p>
            <a:r>
              <a:rPr lang="cs-CZ" dirty="0" smtClean="0"/>
              <a:t>Tuky – 1kg tukové hmoty = energie na 10 -20h činnosti</a:t>
            </a:r>
          </a:p>
          <a:p>
            <a:r>
              <a:rPr lang="cs-CZ" dirty="0" smtClean="0"/>
              <a:t>Vitamíny a minerály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9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PITNÝ REŽIM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Účel: zlepšit sportovní výkon, zabránit tepelnému poškození</a:t>
            </a:r>
          </a:p>
          <a:p>
            <a:r>
              <a:rPr lang="cs-CZ" dirty="0" smtClean="0"/>
              <a:t>1 hodina – předcházet ztrátám tekutin, doplnit sacharidy, doplnit ztráty iontů</a:t>
            </a:r>
          </a:p>
          <a:p>
            <a:r>
              <a:rPr lang="cs-CZ" dirty="0" smtClean="0"/>
              <a:t>Nápoje – min., Mg, K, Cl, Na, Ca, C, B + sacharidy (G-30 nebo </a:t>
            </a:r>
            <a:r>
              <a:rPr lang="cs-CZ" dirty="0" err="1" smtClean="0"/>
              <a:t>Isostar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36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STRAVY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 smtClean="0"/>
              <a:t>Před výkonem: polysacharidy – výkon nad 60 min, 5 min před výkonem sacharidový nápoj navíc; nevhodný čaj a káva</a:t>
            </a:r>
          </a:p>
          <a:p>
            <a:r>
              <a:rPr lang="cs-CZ" dirty="0" smtClean="0"/>
              <a:t>Mezi výkony: sacharidová strava a energetické nápoje s vitamíny a minerály</a:t>
            </a:r>
          </a:p>
          <a:p>
            <a:r>
              <a:rPr lang="cs-CZ" dirty="0" smtClean="0"/>
              <a:t>Po výkonu: sacharidová strava v tekuté až kašovité podobě (ovoce, banán), ne tuky a bílkoviny; nejvhodnější nápoj nealko pivo a grapefruitový džus 1:2 se sodovkou</a:t>
            </a:r>
          </a:p>
        </p:txBody>
      </p:sp>
    </p:spTree>
    <p:extLst>
      <p:ext uri="{BB962C8B-B14F-4D97-AF65-F5344CB8AC3E}">
        <p14:creationId xmlns:p14="http://schemas.microsoft.com/office/powerpoint/2010/main" val="395134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SNÍŽENÍ VÝKONNOSTI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Dostatečná relaxace</a:t>
            </a:r>
          </a:p>
          <a:p>
            <a:r>
              <a:rPr lang="cs-CZ" dirty="0" smtClean="0"/>
              <a:t>Zátěž přiměřená věku</a:t>
            </a:r>
          </a:p>
          <a:p>
            <a:r>
              <a:rPr lang="cs-CZ" dirty="0" smtClean="0"/>
              <a:t>Správná výživa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177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Děkuji za pozornost</a:t>
            </a:r>
          </a:p>
        </p:txBody>
      </p:sp>
      <p:pic>
        <p:nvPicPr>
          <p:cNvPr id="2253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 idx="4294967295"/>
          </p:nvPr>
        </p:nvSpPr>
        <p:spPr>
          <a:xfrm>
            <a:off x="755650" y="620713"/>
            <a:ext cx="8229600" cy="1143000"/>
          </a:xfrm>
        </p:spPr>
        <p:txBody>
          <a:bodyPr anchor="ctr"/>
          <a:lstStyle/>
          <a:p>
            <a:r>
              <a:rPr lang="cs-CZ"/>
              <a:t>Resuscitace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dotaz zraněnému</a:t>
            </a:r>
          </a:p>
          <a:p>
            <a:r>
              <a:rPr lang="cs-CZ"/>
              <a:t>volat pomoc</a:t>
            </a:r>
          </a:p>
          <a:p>
            <a:r>
              <a:rPr lang="cs-CZ"/>
              <a:t>uložit poraněného do stabilis. polohy </a:t>
            </a:r>
          </a:p>
          <a:p>
            <a:r>
              <a:rPr lang="cs-CZ"/>
              <a:t>kontrola dých.cest</a:t>
            </a:r>
          </a:p>
          <a:p>
            <a:r>
              <a:rPr lang="cs-CZ"/>
              <a:t>masáž srdeční   30:2- ale možná  pouze masáž</a:t>
            </a:r>
          </a:p>
          <a:p>
            <a:pPr>
              <a:buFont typeface="Wingdings" pitchFamily="2" charset="2"/>
              <a:buNone/>
            </a:pPr>
            <a:r>
              <a:rPr lang="cs-CZ"/>
              <a:t>    cca 100 /min  5 cm do hloubky do příjezdu ZS</a:t>
            </a:r>
          </a:p>
          <a:p>
            <a:endParaRPr lang="cs-CZ"/>
          </a:p>
          <a:p>
            <a:endParaRPr lang="cs-CZ"/>
          </a:p>
        </p:txBody>
      </p:sp>
      <p:pic>
        <p:nvPicPr>
          <p:cNvPr id="23556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PRVNÍ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cs-CZ"/>
              <a:t>rychlá , účelná, rozhodná</a:t>
            </a:r>
          </a:p>
          <a:p>
            <a:r>
              <a:rPr lang="cs-CZ"/>
              <a:t>zajistit bezpečnost postiženého</a:t>
            </a:r>
          </a:p>
          <a:p>
            <a:r>
              <a:rPr lang="cs-CZ"/>
              <a:t>nesmí ohrozit zachránce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r>
              <a:rPr lang="cs-CZ"/>
              <a:t>Jejím úkolem je zajistit základní životní funkce</a:t>
            </a:r>
          </a:p>
        </p:txBody>
      </p:sp>
      <p:pic>
        <p:nvPicPr>
          <p:cNvPr id="14340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ANAFYLAXE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protišoková poloha –polosedě, vleže při bezvědomí</a:t>
            </a:r>
          </a:p>
          <a:p>
            <a:r>
              <a:rPr lang="cs-CZ"/>
              <a:t>zajištění život. funkcí</a:t>
            </a:r>
          </a:p>
          <a:p>
            <a:r>
              <a:rPr lang="cs-CZ"/>
              <a:t>prevence přehřátí x prochladnutí , klid</a:t>
            </a:r>
          </a:p>
          <a:p>
            <a:r>
              <a:rPr lang="cs-CZ"/>
              <a:t>omezit vstřebávání alergenu</a:t>
            </a:r>
          </a:p>
          <a:p>
            <a:r>
              <a:rPr lang="cs-CZ"/>
              <a:t>balíček PP pokud je k dispozici- Epipen,antihistaminika,kortikoidy,</a:t>
            </a:r>
          </a:p>
          <a:p>
            <a:pPr>
              <a:buFont typeface="Wingdings" pitchFamily="2" charset="2"/>
              <a:buNone/>
            </a:pPr>
            <a:r>
              <a:rPr lang="cs-CZ"/>
              <a:t>    bronchodilatancia</a:t>
            </a:r>
          </a:p>
        </p:txBody>
      </p:sp>
      <p:pic>
        <p:nvPicPr>
          <p:cNvPr id="15364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755650" y="765175"/>
            <a:ext cx="7924800" cy="1143000"/>
          </a:xfrm>
        </p:spPr>
        <p:txBody>
          <a:bodyPr anchor="ctr"/>
          <a:lstStyle/>
          <a:p>
            <a:r>
              <a:rPr lang="cs-CZ" sz="3200"/>
              <a:t>KRVÁCENÍ</a:t>
            </a:r>
            <a:br>
              <a:rPr lang="cs-CZ" sz="3200"/>
            </a:br>
            <a:endParaRPr lang="cs-CZ" sz="3200"/>
          </a:p>
        </p:txBody>
      </p:sp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2349500"/>
            <a:ext cx="7693025" cy="3724275"/>
          </a:xfrm>
        </p:spPr>
        <p:txBody>
          <a:bodyPr/>
          <a:lstStyle/>
          <a:p>
            <a:r>
              <a:rPr lang="cs-CZ"/>
              <a:t>tepenné –tlak obvaz nad ranou</a:t>
            </a:r>
          </a:p>
          <a:p>
            <a:r>
              <a:rPr lang="cs-CZ"/>
              <a:t>žilní- tlak obvaz na ránu</a:t>
            </a:r>
          </a:p>
          <a:p>
            <a:r>
              <a:rPr lang="cs-CZ"/>
              <a:t>kapilární – zalepit, přikrýt</a:t>
            </a:r>
          </a:p>
        </p:txBody>
      </p:sp>
      <p:pic>
        <p:nvPicPr>
          <p:cNvPr id="16388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sz="3200"/>
              <a:t>ZLOMENINY</a:t>
            </a:r>
            <a:br>
              <a:rPr lang="cs-CZ" sz="3200"/>
            </a:b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Atypický tvar , bolest , omez.pohyb</a:t>
            </a:r>
          </a:p>
          <a:p>
            <a:pPr>
              <a:lnSpc>
                <a:spcPct val="90000"/>
              </a:lnSpc>
            </a:pPr>
            <a:r>
              <a:rPr lang="cs-CZ"/>
              <a:t>Otevřené –překrýt obvazem, dlaha od kloubu ke kloubu</a:t>
            </a:r>
          </a:p>
          <a:p>
            <a:pPr>
              <a:lnSpc>
                <a:spcPct val="90000"/>
              </a:lnSpc>
            </a:pPr>
            <a:r>
              <a:rPr lang="cs-CZ"/>
              <a:t>Zavřená- dlaha dtto, minimální manipulace </a:t>
            </a:r>
          </a:p>
          <a:p>
            <a:pPr>
              <a:lnSpc>
                <a:spcPct val="90000"/>
              </a:lnSpc>
            </a:pPr>
            <a:r>
              <a:rPr lang="cs-CZ"/>
              <a:t>HK-zavěsit</a:t>
            </a:r>
          </a:p>
          <a:p>
            <a:pPr>
              <a:lnSpc>
                <a:spcPct val="90000"/>
              </a:lnSpc>
            </a:pPr>
            <a:r>
              <a:rPr lang="cs-CZ"/>
              <a:t>DK-dlaha nebo nohu k noze –zvýš.poloha</a:t>
            </a:r>
          </a:p>
          <a:p>
            <a:pPr>
              <a:lnSpc>
                <a:spcPct val="90000"/>
              </a:lnSpc>
            </a:pPr>
            <a:r>
              <a:rPr lang="cs-CZ"/>
              <a:t>Pánev-uložit na záda na tvrdou podložku</a:t>
            </a:r>
          </a:p>
          <a:p>
            <a:pPr>
              <a:lnSpc>
                <a:spcPct val="90000"/>
              </a:lnSpc>
            </a:pPr>
            <a:r>
              <a:rPr lang="cs-CZ"/>
              <a:t>Pateř-tvrdá podložka ,omezit rotace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  <p:pic>
        <p:nvPicPr>
          <p:cNvPr id="1741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sz="3200"/>
              <a:t>POPÁLENINY</a:t>
            </a:r>
            <a:br>
              <a:rPr lang="cs-CZ" sz="3200"/>
            </a:b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600"/>
              <a:t> dělíme na 4 stupně 1/ změna barvy kůže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2/puchýř 3/bílá spálená- nervy,nebolí 4/všechny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vrstvy 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 velikost.odhad - 1% =dlaň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PP-1.st.- chladit ev Hydrogely ,zvýšená poloha proti otoku,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ostatní transport k dalšímu ošetření  - děti od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2% ,dospělí od 5%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Pozor- opařenina je horší-proniká hlouběji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600"/>
          </a:p>
          <a:p>
            <a:pPr>
              <a:lnSpc>
                <a:spcPct val="90000"/>
              </a:lnSpc>
            </a:pPr>
            <a:endParaRPr lang="cs-CZ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600"/>
          </a:p>
        </p:txBody>
      </p:sp>
      <p:pic>
        <p:nvPicPr>
          <p:cNvPr id="19460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INTOXIKACE CHEMIKÁLIÍ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600"/>
              <a:t>Neohrozit sebe</a:t>
            </a:r>
          </a:p>
          <a:p>
            <a:pPr>
              <a:lnSpc>
                <a:spcPct val="80000"/>
              </a:lnSpc>
            </a:pPr>
            <a:r>
              <a:rPr lang="cs-CZ" sz="2600"/>
              <a:t>Kontaktní-svléknout ev umýt,přikrýt</a:t>
            </a:r>
          </a:p>
          <a:p>
            <a:pPr>
              <a:lnSpc>
                <a:spcPct val="80000"/>
              </a:lnSpc>
            </a:pPr>
            <a:r>
              <a:rPr lang="cs-CZ" sz="2600"/>
              <a:t>Požitá-dostatečně napít-ne při bezvědomí,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    nevyvolávat zvracení</a:t>
            </a:r>
          </a:p>
          <a:p>
            <a:pPr>
              <a:lnSpc>
                <a:spcPct val="80000"/>
              </a:lnSpc>
            </a:pPr>
            <a:r>
              <a:rPr lang="cs-CZ" sz="2600"/>
              <a:t>Inhalační-čerstvý vzduch</a:t>
            </a:r>
          </a:p>
          <a:p>
            <a:pPr>
              <a:lnSpc>
                <a:spcPct val="80000"/>
              </a:lnSpc>
            </a:pPr>
            <a:r>
              <a:rPr lang="cs-CZ" sz="2600"/>
              <a:t>Oči-dostatečný výplach vodou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 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  </a:t>
            </a:r>
          </a:p>
        </p:txBody>
      </p:sp>
      <p:pic>
        <p:nvPicPr>
          <p:cNvPr id="20484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sz="3200"/>
              <a:t>VYBAVENÍ</a:t>
            </a:r>
            <a:br>
              <a:rPr lang="cs-CZ" sz="3200"/>
            </a:br>
            <a:endParaRPr lang="cs-CZ" sz="3200"/>
          </a:p>
        </p:txBody>
      </p:sp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2349500"/>
            <a:ext cx="7693025" cy="3724275"/>
          </a:xfrm>
        </p:spPr>
        <p:txBody>
          <a:bodyPr/>
          <a:lstStyle/>
          <a:p>
            <a:r>
              <a:rPr lang="cs-CZ"/>
              <a:t>Obinadlo</a:t>
            </a:r>
          </a:p>
          <a:p>
            <a:r>
              <a:rPr lang="cs-CZ"/>
              <a:t>Náplasti</a:t>
            </a:r>
          </a:p>
          <a:p>
            <a:r>
              <a:rPr lang="cs-CZ"/>
              <a:t>Dezinfekce</a:t>
            </a:r>
          </a:p>
          <a:p>
            <a:r>
              <a:rPr lang="cs-CZ"/>
              <a:t>Obvaz</a:t>
            </a:r>
          </a:p>
          <a:p>
            <a:r>
              <a:rPr lang="cs-CZ"/>
              <a:t>Leukoplast</a:t>
            </a:r>
          </a:p>
          <a:p>
            <a:endParaRPr lang="cs-CZ"/>
          </a:p>
        </p:txBody>
      </p:sp>
      <p:pic>
        <p:nvPicPr>
          <p:cNvPr id="21508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757237" cy="83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124</TotalTime>
  <Words>411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Kapsle</vt:lpstr>
      <vt:lpstr>První pomoc při akutních stavech</vt:lpstr>
      <vt:lpstr>Resuscitace</vt:lpstr>
      <vt:lpstr>PRVNÍ POMOC</vt:lpstr>
      <vt:lpstr>ANAFYLAXE</vt:lpstr>
      <vt:lpstr>KRVÁCENÍ </vt:lpstr>
      <vt:lpstr>ZLOMENINY </vt:lpstr>
      <vt:lpstr>POPÁLENINY </vt:lpstr>
      <vt:lpstr>INTOXIKACE CHEMIKÁLIÍ</vt:lpstr>
      <vt:lpstr>VYBAVENÍ </vt:lpstr>
      <vt:lpstr>CIZÍ TĚLESO</vt:lpstr>
      <vt:lpstr>STRAVA SPORTOVCE</vt:lpstr>
      <vt:lpstr>PITNÝ REŽIM </vt:lpstr>
      <vt:lpstr>VZOR STRAVY</vt:lpstr>
      <vt:lpstr>PREVENCE SNÍŽENÍ VÝKONNOSTI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 při akutních stavech</dc:title>
  <dc:creator>Eva</dc:creator>
  <cp:lastModifiedBy>Eva</cp:lastModifiedBy>
  <cp:revision>13</cp:revision>
  <dcterms:created xsi:type="dcterms:W3CDTF">2015-01-26T19:15:31Z</dcterms:created>
  <dcterms:modified xsi:type="dcterms:W3CDTF">2015-02-06T15:22:12Z</dcterms:modified>
</cp:coreProperties>
</file>